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62" r:id="rId4"/>
    <p:sldId id="257" r:id="rId5"/>
    <p:sldId id="258" r:id="rId6"/>
    <p:sldId id="259" r:id="rId7"/>
    <p:sldId id="264" r:id="rId8"/>
    <p:sldId id="265" r:id="rId9"/>
    <p:sldId id="260" r:id="rId10"/>
    <p:sldId id="261" r:id="rId11"/>
    <p:sldId id="263"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Merriweather"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497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explores the concept of AI agents and their key components
We'll examine multi-agent systems, where multiple agents work together to solve a problem
The example shows a system with a controller agent and two worker agents - a coder and a tester
These agents communicate and collaborate until they're satisfied with the code, then pass it to the user
Multi-agent systems offer benefits like parallel task completion and error reduction through feedback
Agents can be assembled in various configurations, and an individual agent is made up of different components
In the next section, we'll dive deeper into an agent's profile, actions, memory, and planning capabilities</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agents are complex systems composed of multiple components that work together to help the agent achieve its goals
The key components of an AI agent include:
The agent's profile and persona - the core of the agent
Systems and functions that enhance the agent's capabilities
These components can range from simple to highly complex, and work together to give the agent the tools it needs to complete its tasks
For example, a text classification AI agent may have components like natural language processing, machine learning models, and knowledge bases to analyze and categorize text
Using an AI agent can be beneficial because it can automate tasks, make decisions, and even create new goals - all with the power of its component systems
Understanding the different parts that make up an AI agent is key to designing effective and capable agents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440108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627010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github.com/MMBCoder?tab=repositorie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hyperlink" Target="https://github.com/cxbxmxcx/GPT-Agents" TargetMode="External"/><Relationship Id="rId5" Type="http://schemas.openxmlformats.org/officeDocument/2006/relationships/hyperlink" Target="https://www.pinecone.io/author/james-briggs/" TargetMode="External"/><Relationship Id="rId4" Type="http://schemas.openxmlformats.org/officeDocument/2006/relationships/hyperlink" Target="https://www.pinecone.io/learn/langgraph-research-ag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350198" y="2014061"/>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Building AI Agents with LangGraph</a:t>
            </a:r>
            <a:endParaRPr lang="en-US" sz="4850" dirty="0"/>
          </a:p>
        </p:txBody>
      </p:sp>
      <p:sp>
        <p:nvSpPr>
          <p:cNvPr id="4" name="Text 1"/>
          <p:cNvSpPr/>
          <p:nvPr/>
        </p:nvSpPr>
        <p:spPr>
          <a:xfrm>
            <a:off x="6357818" y="3979605"/>
            <a:ext cx="7416403" cy="969291"/>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Explores AI agents and their components. We will examine multi-agent systems and the role of LangGraph. </a:t>
            </a:r>
            <a:endParaRPr lang="en-US" sz="1900" dirty="0"/>
          </a:p>
        </p:txBody>
      </p:sp>
      <p:sp>
        <p:nvSpPr>
          <p:cNvPr id="5" name="Shape 2"/>
          <p:cNvSpPr/>
          <p:nvPr/>
        </p:nvSpPr>
        <p:spPr>
          <a:xfrm>
            <a:off x="6350198" y="5802154"/>
            <a:ext cx="394930" cy="394930"/>
          </a:xfrm>
          <a:prstGeom prst="roundRect">
            <a:avLst>
              <a:gd name="adj" fmla="val 23151155"/>
            </a:avLst>
          </a:prstGeom>
          <a:noFill/>
          <a:ln w="7620">
            <a:solidFill>
              <a:srgbClr val="38383C"/>
            </a:solidFill>
            <a:prstDash val="solid"/>
          </a:ln>
        </p:spPr>
      </p:sp>
      <p:pic>
        <p:nvPicPr>
          <p:cNvPr id="6" name="Image 1" descr="preencoded.png"/>
          <p:cNvPicPr>
            <a:picLocks noChangeAspect="1"/>
          </p:cNvPicPr>
          <p:nvPr/>
        </p:nvPicPr>
        <p:blipFill>
          <a:blip r:embed="rId3"/>
          <a:stretch>
            <a:fillRect/>
          </a:stretch>
        </p:blipFill>
        <p:spPr>
          <a:xfrm>
            <a:off x="6357818" y="5809774"/>
            <a:ext cx="379690" cy="379690"/>
          </a:xfrm>
          <a:prstGeom prst="rect">
            <a:avLst/>
          </a:prstGeom>
        </p:spPr>
      </p:pic>
      <p:sp>
        <p:nvSpPr>
          <p:cNvPr id="7" name="Text 3"/>
          <p:cNvSpPr/>
          <p:nvPr/>
        </p:nvSpPr>
        <p:spPr>
          <a:xfrm>
            <a:off x="6868478" y="5783699"/>
            <a:ext cx="2114193" cy="431840"/>
          </a:xfrm>
          <a:prstGeom prst="rect">
            <a:avLst/>
          </a:prstGeom>
          <a:noFill/>
          <a:ln/>
        </p:spPr>
        <p:txBody>
          <a:bodyPr wrap="none" lIns="0" tIns="0" rIns="0" bIns="0" rtlCol="0" anchor="t"/>
          <a:lstStyle/>
          <a:p>
            <a:pPr marL="0" indent="0" algn="l">
              <a:lnSpc>
                <a:spcPts val="3400"/>
              </a:lnSpc>
              <a:buNone/>
            </a:pPr>
            <a:r>
              <a:rPr lang="en-US" sz="2400" b="1" dirty="0">
                <a:solidFill>
                  <a:srgbClr val="E2E6E9"/>
                </a:solidFill>
                <a:latin typeface="Merriweather Bold" pitchFamily="34" charset="0"/>
                <a:ea typeface="Merriweather Bold" pitchFamily="34" charset="-122"/>
                <a:cs typeface="Merriweather Bold" pitchFamily="34" charset="-120"/>
              </a:rPr>
              <a:t>by Mirza Minhaz Baig</a:t>
            </a:r>
            <a:endParaRPr lang="en-US" sz="2400" dirty="0"/>
          </a:p>
        </p:txBody>
      </p:sp>
      <p:pic>
        <p:nvPicPr>
          <p:cNvPr id="1032" name="Picture 8">
            <a:extLst>
              <a:ext uri="{FF2B5EF4-FFF2-40B4-BE49-F238E27FC236}">
                <a16:creationId xmlns:a16="http://schemas.microsoft.com/office/drawing/2014/main" id="{35A9D6FC-6C4E-434B-A5CB-88A0C46C5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38" y="816887"/>
            <a:ext cx="5417254" cy="62198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9F27E42-8DC5-4F40-8BB2-C0343127B981}"/>
              </a:ext>
            </a:extLst>
          </p:cNvPr>
          <p:cNvSpPr txBox="1"/>
          <p:nvPr/>
        </p:nvSpPr>
        <p:spPr>
          <a:xfrm>
            <a:off x="1701479" y="3634412"/>
            <a:ext cx="2245488" cy="584775"/>
          </a:xfrm>
          <a:prstGeom prst="rect">
            <a:avLst/>
          </a:prstGeom>
          <a:solidFill>
            <a:srgbClr val="6699FF"/>
          </a:solidFill>
        </p:spPr>
        <p:txBody>
          <a:bodyPr wrap="square" rtlCol="0">
            <a:spAutoFit/>
          </a:bodyPr>
          <a:lstStyle/>
          <a:p>
            <a:pPr algn="ctr"/>
            <a:r>
              <a:rPr lang="en-IN" sz="3200" b="1" dirty="0"/>
              <a:t>LLM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584586" y="244716"/>
            <a:ext cx="7014567" cy="610553"/>
          </a:xfrm>
          <a:prstGeom prst="rect">
            <a:avLst/>
          </a:prstGeom>
          <a:noFill/>
          <a:ln/>
        </p:spPr>
        <p:txBody>
          <a:bodyPr wrap="none" lIns="0" tIns="0" rIns="0" bIns="0" rtlCol="0" anchor="t"/>
          <a:lstStyle/>
          <a:p>
            <a:pPr marL="0" indent="0" algn="l">
              <a:lnSpc>
                <a:spcPts val="4800"/>
              </a:lnSpc>
              <a:buNone/>
            </a:pPr>
            <a:r>
              <a:rPr lang="en-US" sz="3800" dirty="0">
                <a:solidFill>
                  <a:srgbClr val="F5F0F0"/>
                </a:solidFill>
                <a:latin typeface="Merriweather" pitchFamily="34" charset="0"/>
                <a:ea typeface="Merriweather" pitchFamily="34" charset="-122"/>
                <a:cs typeface="Merriweather" pitchFamily="34" charset="-120"/>
              </a:rPr>
              <a:t>LangGraph for Agent Systems</a:t>
            </a:r>
            <a:endParaRPr lang="en-US" sz="3800" dirty="0"/>
          </a:p>
        </p:txBody>
      </p:sp>
      <p:pic>
        <p:nvPicPr>
          <p:cNvPr id="4098" name="Picture 2">
            <a:extLst>
              <a:ext uri="{FF2B5EF4-FFF2-40B4-BE49-F238E27FC236}">
                <a16:creationId xmlns:a16="http://schemas.microsoft.com/office/drawing/2014/main" id="{102DD1B4-B01C-4293-9B56-46808117B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999" y="1671878"/>
            <a:ext cx="11179456" cy="50567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88432"/>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Further Resources</a:t>
            </a:r>
            <a:endParaRPr lang="en-US" sz="4850" dirty="0"/>
          </a:p>
        </p:txBody>
      </p:sp>
      <p:sp>
        <p:nvSpPr>
          <p:cNvPr id="4" name="Shape 1"/>
          <p:cNvSpPr/>
          <p:nvPr/>
        </p:nvSpPr>
        <p:spPr>
          <a:xfrm>
            <a:off x="863798" y="1929884"/>
            <a:ext cx="3584734" cy="3417213"/>
          </a:xfrm>
          <a:prstGeom prst="roundRect">
            <a:avLst>
              <a:gd name="adj" fmla="val 3034"/>
            </a:avLst>
          </a:prstGeom>
          <a:solidFill>
            <a:srgbClr val="003180"/>
          </a:solidFill>
          <a:ln w="15240">
            <a:solidFill>
              <a:srgbClr val="194A99"/>
            </a:solidFill>
            <a:prstDash val="solid"/>
          </a:ln>
        </p:spPr>
      </p:sp>
      <p:sp>
        <p:nvSpPr>
          <p:cNvPr id="5" name="Text 2"/>
          <p:cNvSpPr/>
          <p:nvPr/>
        </p:nvSpPr>
        <p:spPr>
          <a:xfrm>
            <a:off x="1079361" y="2068533"/>
            <a:ext cx="3060621" cy="533519"/>
          </a:xfrm>
          <a:prstGeom prst="rect">
            <a:avLst/>
          </a:prstGeom>
          <a:noFill/>
          <a:ln/>
        </p:spPr>
        <p:txBody>
          <a:bodyPr wrap="none" lIns="0" tIns="0" rIns="0" bIns="0" rtlCol="0" anchor="t"/>
          <a:lstStyle/>
          <a:p>
            <a:pPr algn="l"/>
            <a:r>
              <a:rPr lang="en-IN" sz="2400" b="1" i="0" dirty="0" err="1">
                <a:solidFill>
                  <a:srgbClr val="1C1917"/>
                </a:solidFill>
                <a:effectLst/>
                <a:latin typeface="__gtPlanar_9a6492"/>
              </a:rPr>
              <a:t>LangGraph</a:t>
            </a:r>
            <a:r>
              <a:rPr lang="en-IN" sz="2400" b="1" i="0" dirty="0">
                <a:solidFill>
                  <a:srgbClr val="1C1917"/>
                </a:solidFill>
                <a:effectLst/>
                <a:latin typeface="__gtPlanar_9a6492"/>
              </a:rPr>
              <a:t> and Research</a:t>
            </a:r>
          </a:p>
          <a:p>
            <a:pPr algn="l"/>
            <a:r>
              <a:rPr lang="en-IN" sz="2400" b="1" i="0" dirty="0">
                <a:solidFill>
                  <a:srgbClr val="1C1917"/>
                </a:solidFill>
                <a:effectLst/>
                <a:latin typeface="__gtPlanar_9a6492"/>
              </a:rPr>
              <a:t> Agents</a:t>
            </a:r>
          </a:p>
        </p:txBody>
      </p:sp>
      <p:sp>
        <p:nvSpPr>
          <p:cNvPr id="6" name="Text 3"/>
          <p:cNvSpPr/>
          <p:nvPr/>
        </p:nvSpPr>
        <p:spPr>
          <a:xfrm>
            <a:off x="1125855" y="2725460"/>
            <a:ext cx="3060621"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Explore " </a:t>
            </a:r>
            <a:r>
              <a:rPr lang="en-US" sz="1900" dirty="0">
                <a:solidFill>
                  <a:srgbClr val="E2E6E9"/>
                </a:solidFill>
                <a:latin typeface="Merriweather" pitchFamily="34" charset="0"/>
                <a:ea typeface="Merriweather" pitchFamily="34" charset="-122"/>
                <a:cs typeface="Merriweather" pitchFamily="34" charset="-120"/>
                <a:hlinkClick r:id="rId4"/>
              </a:rPr>
              <a:t>https://www.pinecone.io/learn/</a:t>
            </a:r>
            <a:r>
              <a:rPr lang="en-US" sz="1900" dirty="0" err="1">
                <a:solidFill>
                  <a:srgbClr val="E2E6E9"/>
                </a:solidFill>
                <a:latin typeface="Merriweather" pitchFamily="34" charset="0"/>
                <a:ea typeface="Merriweather" pitchFamily="34" charset="-122"/>
                <a:cs typeface="Merriweather" pitchFamily="34" charset="-120"/>
                <a:hlinkClick r:id="rId4"/>
              </a:rPr>
              <a:t>langgraph</a:t>
            </a:r>
            <a:r>
              <a:rPr lang="en-US" sz="1900" dirty="0">
                <a:solidFill>
                  <a:srgbClr val="E2E6E9"/>
                </a:solidFill>
                <a:latin typeface="Merriweather" pitchFamily="34" charset="0"/>
                <a:ea typeface="Merriweather" pitchFamily="34" charset="-122"/>
                <a:cs typeface="Merriweather" pitchFamily="34" charset="-120"/>
                <a:hlinkClick r:id="rId4"/>
              </a:rPr>
              <a:t>-research-agent/</a:t>
            </a:r>
            <a:r>
              <a:rPr lang="en-US" sz="1900" dirty="0">
                <a:solidFill>
                  <a:srgbClr val="E2E6E9"/>
                </a:solidFill>
                <a:latin typeface="Merriweather" pitchFamily="34" charset="0"/>
                <a:ea typeface="Merriweather" pitchFamily="34" charset="-122"/>
                <a:cs typeface="Merriweather" pitchFamily="34" charset="-120"/>
              </a:rPr>
              <a:t>”   article by J</a:t>
            </a:r>
            <a:r>
              <a:rPr lang="en-IN" sz="2000" b="0" i="0" dirty="0" err="1">
                <a:solidFill>
                  <a:srgbClr val="1C1917"/>
                </a:solidFill>
                <a:effectLst/>
                <a:latin typeface="__gtPlanar_9a6492"/>
                <a:hlinkClick r:id="rId5"/>
              </a:rPr>
              <a:t>ames</a:t>
            </a:r>
            <a:r>
              <a:rPr lang="en-IN" sz="2000" b="0" i="0" dirty="0">
                <a:solidFill>
                  <a:srgbClr val="1C1917"/>
                </a:solidFill>
                <a:effectLst/>
                <a:latin typeface="__gtPlanar_9a6492"/>
                <a:hlinkClick r:id="rId5"/>
              </a:rPr>
              <a:t> Briggs</a:t>
            </a:r>
            <a:r>
              <a:rPr lang="en-IN" sz="2000" b="0" i="0" dirty="0">
                <a:solidFill>
                  <a:srgbClr val="1C1917"/>
                </a:solidFill>
                <a:effectLst/>
                <a:latin typeface="__gtPlanar_9a6492"/>
              </a:rPr>
              <a:t> </a:t>
            </a:r>
            <a:endParaRPr lang="en-US" sz="1900" dirty="0"/>
          </a:p>
        </p:txBody>
      </p:sp>
      <p:sp>
        <p:nvSpPr>
          <p:cNvPr id="7" name="Shape 4"/>
          <p:cNvSpPr/>
          <p:nvPr/>
        </p:nvSpPr>
        <p:spPr>
          <a:xfrm>
            <a:off x="4695349" y="1929884"/>
            <a:ext cx="3584853" cy="3417213"/>
          </a:xfrm>
          <a:prstGeom prst="roundRect">
            <a:avLst>
              <a:gd name="adj" fmla="val 3034"/>
            </a:avLst>
          </a:prstGeom>
          <a:solidFill>
            <a:srgbClr val="003180"/>
          </a:solidFill>
          <a:ln w="15240">
            <a:solidFill>
              <a:srgbClr val="194A99"/>
            </a:solidFill>
            <a:prstDash val="solid"/>
          </a:ln>
        </p:spPr>
      </p:sp>
      <p:sp>
        <p:nvSpPr>
          <p:cNvPr id="8" name="Text 5"/>
          <p:cNvSpPr/>
          <p:nvPr/>
        </p:nvSpPr>
        <p:spPr>
          <a:xfrm>
            <a:off x="4957405" y="2191941"/>
            <a:ext cx="3060740" cy="771049"/>
          </a:xfrm>
          <a:prstGeom prst="rect">
            <a:avLst/>
          </a:prstGeom>
          <a:noFill/>
          <a:ln/>
        </p:spPr>
        <p:txBody>
          <a:bodyPr wrap="square" lIns="0" tIns="0" rIns="0" bIns="0" rtlCol="0" anchor="t"/>
          <a:lstStyle/>
          <a:p>
            <a:pPr marL="0" indent="0" algn="l">
              <a:lnSpc>
                <a:spcPts val="3000"/>
              </a:lnSpc>
              <a:buNone/>
            </a:pPr>
            <a:r>
              <a:rPr lang="en-US" sz="2400" dirty="0" err="1">
                <a:solidFill>
                  <a:srgbClr val="E2E6E9"/>
                </a:solidFill>
                <a:latin typeface="Merriweather" pitchFamily="34" charset="0"/>
                <a:ea typeface="Merriweather" pitchFamily="34" charset="-122"/>
                <a:cs typeface="Merriweather" pitchFamily="34" charset="-120"/>
              </a:rPr>
              <a:t>LangGraph</a:t>
            </a:r>
            <a:r>
              <a:rPr lang="en-US" sz="2400" dirty="0">
                <a:solidFill>
                  <a:srgbClr val="E2E6E9"/>
                </a:solidFill>
                <a:latin typeface="Merriweather" pitchFamily="34" charset="0"/>
                <a:ea typeface="Merriweather" pitchFamily="34" charset="-122"/>
                <a:cs typeface="Merriweather" pitchFamily="34" charset="-120"/>
              </a:rPr>
              <a:t> Text Analyzer Agent App</a:t>
            </a:r>
            <a:endParaRPr lang="en-US" sz="2400" dirty="0"/>
          </a:p>
        </p:txBody>
      </p:sp>
      <p:sp>
        <p:nvSpPr>
          <p:cNvPr id="9" name="Text 6"/>
          <p:cNvSpPr/>
          <p:nvPr/>
        </p:nvSpPr>
        <p:spPr>
          <a:xfrm>
            <a:off x="4957405" y="3110984"/>
            <a:ext cx="3060740"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https://langgraph-analyzer-mirza.streamlit.app/</a:t>
            </a:r>
            <a:endParaRPr lang="en-US" sz="1900" dirty="0"/>
          </a:p>
        </p:txBody>
      </p:sp>
      <p:sp>
        <p:nvSpPr>
          <p:cNvPr id="10" name="Shape 7"/>
          <p:cNvSpPr/>
          <p:nvPr/>
        </p:nvSpPr>
        <p:spPr>
          <a:xfrm>
            <a:off x="863798" y="5593913"/>
            <a:ext cx="7416403" cy="1847255"/>
          </a:xfrm>
          <a:prstGeom prst="roundRect">
            <a:avLst>
              <a:gd name="adj" fmla="val 5612"/>
            </a:avLst>
          </a:prstGeom>
          <a:solidFill>
            <a:srgbClr val="003180"/>
          </a:solidFill>
          <a:ln w="15240">
            <a:solidFill>
              <a:srgbClr val="194A99"/>
            </a:solidFill>
            <a:prstDash val="solid"/>
          </a:ln>
        </p:spPr>
      </p:sp>
      <p:sp>
        <p:nvSpPr>
          <p:cNvPr id="11" name="Text 8"/>
          <p:cNvSpPr/>
          <p:nvPr/>
        </p:nvSpPr>
        <p:spPr>
          <a:xfrm>
            <a:off x="1125855" y="5855970"/>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GitHub Repositories</a:t>
            </a:r>
            <a:endParaRPr lang="en-US" sz="2400" dirty="0"/>
          </a:p>
        </p:txBody>
      </p:sp>
      <p:sp>
        <p:nvSpPr>
          <p:cNvPr id="12" name="Text 9"/>
          <p:cNvSpPr/>
          <p:nvPr/>
        </p:nvSpPr>
        <p:spPr>
          <a:xfrm>
            <a:off x="1125855" y="6389489"/>
            <a:ext cx="689229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Check out related GitHub projects: </a:t>
            </a:r>
            <a:r>
              <a:rPr lang="en-US" sz="1900" u="sng" dirty="0">
                <a:solidFill>
                  <a:srgbClr val="609DFF"/>
                </a:solidFill>
                <a:latin typeface="Merriweather" pitchFamily="34" charset="0"/>
                <a:ea typeface="Merriweather" pitchFamily="34" charset="-122"/>
                <a:cs typeface="Merriweather" pitchFamily="34" charset="-120"/>
                <a:hlinkClick r:id="rId6">
                  <a:extLst>
                    <a:ext uri="{A12FA001-AC4F-418D-AE19-62706E023703}">
                      <ahyp:hlinkClr xmlns:ahyp="http://schemas.microsoft.com/office/drawing/2018/hyperlinkcolor" val="tx"/>
                    </a:ext>
                  </a:extLst>
                </a:hlinkClick>
              </a:rPr>
              <a:t>GPT-Agents</a:t>
            </a:r>
            <a:r>
              <a:rPr lang="en-US" sz="1900" dirty="0">
                <a:solidFill>
                  <a:srgbClr val="E2E6E9"/>
                </a:solidFill>
                <a:latin typeface="Merriweather" pitchFamily="34" charset="0"/>
                <a:ea typeface="Merriweather" pitchFamily="34" charset="-122"/>
                <a:cs typeface="Merriweather" pitchFamily="34" charset="-120"/>
              </a:rPr>
              <a:t> and </a:t>
            </a:r>
            <a:r>
              <a:rPr lang="en-US" sz="1900" u="sng" dirty="0">
                <a:solidFill>
                  <a:srgbClr val="609DFF"/>
                </a:solidFill>
                <a:latin typeface="Merriweather" pitchFamily="34" charset="0"/>
                <a:ea typeface="Merriweather" pitchFamily="34" charset="-122"/>
                <a:cs typeface="Merriweather" pitchFamily="34" charset="-120"/>
                <a:hlinkClick r:id="rId7"/>
              </a:rPr>
              <a:t>MMBCoder</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4B92C8-E9D6-4025-BDE3-BD898CC8FF93}"/>
              </a:ext>
            </a:extLst>
          </p:cNvPr>
          <p:cNvSpPr txBox="1"/>
          <p:nvPr/>
        </p:nvSpPr>
        <p:spPr>
          <a:xfrm>
            <a:off x="578734" y="480878"/>
            <a:ext cx="7315200" cy="646331"/>
          </a:xfrm>
          <a:prstGeom prst="rect">
            <a:avLst/>
          </a:prstGeom>
          <a:noFill/>
        </p:spPr>
        <p:txBody>
          <a:bodyPr wrap="square">
            <a:spAutoFit/>
          </a:bodyPr>
          <a:lstStyle/>
          <a:p>
            <a:r>
              <a:rPr lang="en-IN" sz="3600" b="1" dirty="0">
                <a:solidFill>
                  <a:schemeClr val="bg1"/>
                </a:solidFill>
                <a:effectLst>
                  <a:outerShdw blurRad="38100" dist="38100" dir="2700000" algn="tl">
                    <a:srgbClr val="000000">
                      <a:alpha val="43137"/>
                    </a:srgbClr>
                  </a:outerShdw>
                </a:effectLst>
              </a:rPr>
              <a:t>⚠️ Workshop Disclaimer</a:t>
            </a:r>
          </a:p>
        </p:txBody>
      </p:sp>
      <p:sp>
        <p:nvSpPr>
          <p:cNvPr id="7" name="TextBox 6">
            <a:extLst>
              <a:ext uri="{FF2B5EF4-FFF2-40B4-BE49-F238E27FC236}">
                <a16:creationId xmlns:a16="http://schemas.microsoft.com/office/drawing/2014/main" id="{45C43811-A7E0-4DE6-864F-82B51B4F07A8}"/>
              </a:ext>
            </a:extLst>
          </p:cNvPr>
          <p:cNvSpPr txBox="1"/>
          <p:nvPr/>
        </p:nvSpPr>
        <p:spPr>
          <a:xfrm>
            <a:off x="474562" y="1606400"/>
            <a:ext cx="13449782" cy="5575052"/>
          </a:xfrm>
          <a:prstGeom prst="rect">
            <a:avLst/>
          </a:prstGeom>
          <a:noFill/>
        </p:spPr>
        <p:txBody>
          <a:bodyPr wrap="square">
            <a:spAutoFit/>
          </a:bodyPr>
          <a:lstStyle/>
          <a:p>
            <a:pPr>
              <a:lnSpc>
                <a:spcPct val="150000"/>
              </a:lnSpc>
            </a:pPr>
            <a:r>
              <a:rPr lang="en-US" sz="2400" dirty="0">
                <a:solidFill>
                  <a:schemeClr val="bg1"/>
                </a:solidFill>
              </a:rPr>
              <a:t>This workshop is intended purely for </a:t>
            </a:r>
            <a:r>
              <a:rPr lang="en-US" sz="2400" b="1" dirty="0">
                <a:solidFill>
                  <a:schemeClr val="bg1"/>
                </a:solidFill>
              </a:rPr>
              <a:t>learning purposes</a:t>
            </a:r>
            <a:r>
              <a:rPr lang="en-US" sz="2400" dirty="0">
                <a:solidFill>
                  <a:schemeClr val="bg1"/>
                </a:solidFill>
              </a:rPr>
              <a:t>. While we’ll explore how to build AI agents and prototypes, please note:</a:t>
            </a:r>
          </a:p>
          <a:p>
            <a:pPr>
              <a:lnSpc>
                <a:spcPct val="150000"/>
              </a:lnSpc>
              <a:buFont typeface="Arial" panose="020B0604020202020204" pitchFamily="34" charset="0"/>
              <a:buChar char="•"/>
            </a:pPr>
            <a:r>
              <a:rPr lang="en-US" sz="2400" b="1" dirty="0">
                <a:solidFill>
                  <a:srgbClr val="FFFF00"/>
                </a:solidFill>
              </a:rPr>
              <a:t>Only use compliant tools and technologies approved by Synchrony</a:t>
            </a:r>
            <a:r>
              <a:rPr lang="en-US" sz="2400" dirty="0">
                <a:solidFill>
                  <a:srgbClr val="FFFF00"/>
                </a:solidFill>
              </a:rPr>
              <a:t> </a:t>
            </a:r>
            <a:r>
              <a:rPr lang="en-US" sz="2400" dirty="0">
                <a:solidFill>
                  <a:schemeClr val="bg1"/>
                </a:solidFill>
              </a:rPr>
              <a:t>if you're testing or building anything on Synchrony devices.</a:t>
            </a:r>
          </a:p>
          <a:p>
            <a:pPr>
              <a:lnSpc>
                <a:spcPct val="150000"/>
              </a:lnSpc>
              <a:buFont typeface="Arial" panose="020B0604020202020204" pitchFamily="34" charset="0"/>
              <a:buChar char="•"/>
            </a:pPr>
            <a:endParaRPr lang="en-US" sz="2400" dirty="0">
              <a:solidFill>
                <a:schemeClr val="bg1"/>
              </a:solidFill>
            </a:endParaRPr>
          </a:p>
          <a:p>
            <a:pPr>
              <a:lnSpc>
                <a:spcPct val="150000"/>
              </a:lnSpc>
              <a:buFont typeface="Arial" panose="020B0604020202020204" pitchFamily="34" charset="0"/>
              <a:buChar char="•"/>
            </a:pPr>
            <a:r>
              <a:rPr lang="en-US" sz="2400" b="1" dirty="0">
                <a:solidFill>
                  <a:srgbClr val="FF0000"/>
                </a:solidFill>
              </a:rPr>
              <a:t>Do not use non-compliant or publicly available internet tools</a:t>
            </a:r>
            <a:r>
              <a:rPr lang="en-US" sz="2400" dirty="0">
                <a:solidFill>
                  <a:srgbClr val="FF0000"/>
                </a:solidFill>
              </a:rPr>
              <a:t> </a:t>
            </a:r>
            <a:r>
              <a:rPr lang="en-US" sz="2400" dirty="0">
                <a:solidFill>
                  <a:schemeClr val="bg1"/>
                </a:solidFill>
              </a:rPr>
              <a:t>(e.g., unofficial APIs, external LLMs) on Synchrony devices.</a:t>
            </a:r>
          </a:p>
          <a:p>
            <a:pPr>
              <a:lnSpc>
                <a:spcPct val="150000"/>
              </a:lnSpc>
              <a:buFont typeface="Arial" panose="020B0604020202020204" pitchFamily="34" charset="0"/>
              <a:buChar char="•"/>
            </a:pPr>
            <a:endParaRPr lang="en-US" sz="2400" dirty="0">
              <a:solidFill>
                <a:schemeClr val="bg1"/>
              </a:solidFill>
            </a:endParaRPr>
          </a:p>
          <a:p>
            <a:pPr>
              <a:lnSpc>
                <a:spcPct val="150000"/>
              </a:lnSpc>
              <a:buFont typeface="Arial" panose="020B0604020202020204" pitchFamily="34" charset="0"/>
              <a:buChar char="•"/>
            </a:pPr>
            <a:r>
              <a:rPr lang="en-US" sz="2400" dirty="0">
                <a:solidFill>
                  <a:srgbClr val="92D050"/>
                </a:solidFill>
              </a:rPr>
              <a:t>If you wish to explore such tools, </a:t>
            </a:r>
            <a:r>
              <a:rPr lang="en-US" sz="2400" b="1" dirty="0">
                <a:solidFill>
                  <a:srgbClr val="92D050"/>
                </a:solidFill>
              </a:rPr>
              <a:t>please do so on your personal systems, outside of Synchrony’s environment</a:t>
            </a:r>
            <a:r>
              <a:rPr lang="en-US" sz="2400" dirty="0">
                <a:solidFill>
                  <a:srgbClr val="92D050"/>
                </a:solidFill>
              </a:rPr>
              <a:t>.</a:t>
            </a:r>
          </a:p>
        </p:txBody>
      </p:sp>
    </p:spTree>
    <p:extLst>
      <p:ext uri="{BB962C8B-B14F-4D97-AF65-F5344CB8AC3E}">
        <p14:creationId xmlns:p14="http://schemas.microsoft.com/office/powerpoint/2010/main" val="151503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8200" y="823089"/>
            <a:ext cx="7392710" cy="748427"/>
          </a:xfrm>
          <a:prstGeom prst="rect">
            <a:avLst/>
          </a:prstGeom>
          <a:noFill/>
          <a:ln/>
        </p:spPr>
        <p:txBody>
          <a:bodyPr wrap="none" lIns="0" tIns="0" rIns="0" bIns="0" rtlCol="0" anchor="t"/>
          <a:lstStyle/>
          <a:p>
            <a:pPr marL="0" indent="0" algn="l">
              <a:lnSpc>
                <a:spcPts val="5850"/>
              </a:lnSpc>
              <a:buNone/>
            </a:pPr>
            <a:r>
              <a:rPr lang="en-IN" sz="4800" b="1" dirty="0">
                <a:solidFill>
                  <a:schemeClr val="bg1"/>
                </a:solidFill>
                <a:effectLst>
                  <a:outerShdw blurRad="38100" dist="38100" dir="2700000" algn="tl">
                    <a:srgbClr val="000000">
                      <a:alpha val="43137"/>
                    </a:srgbClr>
                  </a:outerShdw>
                </a:effectLst>
              </a:rPr>
              <a:t>Workshop Highlights</a:t>
            </a:r>
            <a:endParaRPr lang="en-US" sz="4700" b="1" dirty="0">
              <a:solidFill>
                <a:schemeClr val="bg1"/>
              </a:solidFill>
              <a:effectLst>
                <a:outerShdw blurRad="38100" dist="38100" dir="2700000" algn="tl">
                  <a:srgbClr val="000000">
                    <a:alpha val="43137"/>
                  </a:srgbClr>
                </a:outerShdw>
              </a:effectLst>
            </a:endParaRPr>
          </a:p>
        </p:txBody>
      </p:sp>
      <p:sp>
        <p:nvSpPr>
          <p:cNvPr id="4" name="Shape 1"/>
          <p:cNvSpPr/>
          <p:nvPr/>
        </p:nvSpPr>
        <p:spPr>
          <a:xfrm>
            <a:off x="838200" y="2139672"/>
            <a:ext cx="538877" cy="538877"/>
          </a:xfrm>
          <a:prstGeom prst="roundRect">
            <a:avLst>
              <a:gd name="adj" fmla="val 18668"/>
            </a:avLst>
          </a:prstGeom>
          <a:solidFill>
            <a:srgbClr val="003180"/>
          </a:solidFill>
          <a:ln w="7620">
            <a:solidFill>
              <a:srgbClr val="194A99"/>
            </a:solidFill>
            <a:prstDash val="solid"/>
          </a:ln>
        </p:spPr>
      </p:sp>
      <p:pic>
        <p:nvPicPr>
          <p:cNvPr id="5" name="Image 1" descr="preencoded.png"/>
          <p:cNvPicPr>
            <a:picLocks noChangeAspect="1"/>
          </p:cNvPicPr>
          <p:nvPr/>
        </p:nvPicPr>
        <p:blipFill>
          <a:blip r:embed="rId4"/>
          <a:stretch>
            <a:fillRect/>
          </a:stretch>
        </p:blipFill>
        <p:spPr>
          <a:xfrm>
            <a:off x="928033" y="2184618"/>
            <a:ext cx="359212" cy="448985"/>
          </a:xfrm>
          <a:prstGeom prst="rect">
            <a:avLst/>
          </a:prstGeom>
        </p:spPr>
      </p:pic>
      <p:sp>
        <p:nvSpPr>
          <p:cNvPr id="6" name="Text 2"/>
          <p:cNvSpPr/>
          <p:nvPr/>
        </p:nvSpPr>
        <p:spPr>
          <a:xfrm>
            <a:off x="1616512" y="2221944"/>
            <a:ext cx="2993827" cy="374213"/>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AI Agents</a:t>
            </a:r>
            <a:endParaRPr lang="en-US" sz="2350" dirty="0"/>
          </a:p>
        </p:txBody>
      </p:sp>
      <p:sp>
        <p:nvSpPr>
          <p:cNvPr id="7" name="Text 3"/>
          <p:cNvSpPr/>
          <p:nvPr/>
        </p:nvSpPr>
        <p:spPr>
          <a:xfrm>
            <a:off x="1616512" y="2739747"/>
            <a:ext cx="6689288" cy="766524"/>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AI agents provide modular, intelligent automation. They handle tasks autonomously.</a:t>
            </a:r>
            <a:endParaRPr lang="en-US" sz="1850" dirty="0"/>
          </a:p>
        </p:txBody>
      </p:sp>
      <p:sp>
        <p:nvSpPr>
          <p:cNvPr id="8" name="Shape 4"/>
          <p:cNvSpPr/>
          <p:nvPr/>
        </p:nvSpPr>
        <p:spPr>
          <a:xfrm>
            <a:off x="838200" y="3985260"/>
            <a:ext cx="538877" cy="538877"/>
          </a:xfrm>
          <a:prstGeom prst="roundRect">
            <a:avLst>
              <a:gd name="adj" fmla="val 18668"/>
            </a:avLst>
          </a:prstGeom>
          <a:solidFill>
            <a:srgbClr val="003180"/>
          </a:solidFill>
          <a:ln w="7620">
            <a:solidFill>
              <a:srgbClr val="194A99"/>
            </a:solidFill>
            <a:prstDash val="solid"/>
          </a:ln>
        </p:spPr>
      </p:sp>
      <p:pic>
        <p:nvPicPr>
          <p:cNvPr id="9" name="Image 2" descr="preencoded.png"/>
          <p:cNvPicPr>
            <a:picLocks noChangeAspect="1"/>
          </p:cNvPicPr>
          <p:nvPr/>
        </p:nvPicPr>
        <p:blipFill>
          <a:blip r:embed="rId5"/>
          <a:stretch>
            <a:fillRect/>
          </a:stretch>
        </p:blipFill>
        <p:spPr>
          <a:xfrm>
            <a:off x="928033" y="4030206"/>
            <a:ext cx="359212" cy="448985"/>
          </a:xfrm>
          <a:prstGeom prst="rect">
            <a:avLst/>
          </a:prstGeom>
        </p:spPr>
      </p:pic>
      <p:sp>
        <p:nvSpPr>
          <p:cNvPr id="10" name="Text 5"/>
          <p:cNvSpPr/>
          <p:nvPr/>
        </p:nvSpPr>
        <p:spPr>
          <a:xfrm>
            <a:off x="1616512" y="4067532"/>
            <a:ext cx="3029664" cy="374213"/>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Multi-Agent Systems</a:t>
            </a:r>
            <a:endParaRPr lang="en-US" sz="2350" dirty="0"/>
          </a:p>
        </p:txBody>
      </p:sp>
      <p:sp>
        <p:nvSpPr>
          <p:cNvPr id="11" name="Text 6"/>
          <p:cNvSpPr/>
          <p:nvPr/>
        </p:nvSpPr>
        <p:spPr>
          <a:xfrm>
            <a:off x="1616512" y="4585335"/>
            <a:ext cx="6689288" cy="766524"/>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Multi-agent systems enable scalable collaboration. Agents work together efficiently.</a:t>
            </a:r>
            <a:endParaRPr lang="en-US" sz="1850" dirty="0"/>
          </a:p>
        </p:txBody>
      </p:sp>
      <p:sp>
        <p:nvSpPr>
          <p:cNvPr id="12" name="Shape 7"/>
          <p:cNvSpPr/>
          <p:nvPr/>
        </p:nvSpPr>
        <p:spPr>
          <a:xfrm>
            <a:off x="838200" y="5830848"/>
            <a:ext cx="538877" cy="538877"/>
          </a:xfrm>
          <a:prstGeom prst="roundRect">
            <a:avLst>
              <a:gd name="adj" fmla="val 18668"/>
            </a:avLst>
          </a:prstGeom>
          <a:solidFill>
            <a:srgbClr val="003180"/>
          </a:solidFill>
          <a:ln w="7620">
            <a:solidFill>
              <a:srgbClr val="194A99"/>
            </a:solidFill>
            <a:prstDash val="solid"/>
          </a:ln>
        </p:spPr>
      </p:sp>
      <p:pic>
        <p:nvPicPr>
          <p:cNvPr id="13" name="Image 3" descr="preencoded.png"/>
          <p:cNvPicPr>
            <a:picLocks noChangeAspect="1"/>
          </p:cNvPicPr>
          <p:nvPr/>
        </p:nvPicPr>
        <p:blipFill>
          <a:blip r:embed="rId6"/>
          <a:stretch>
            <a:fillRect/>
          </a:stretch>
        </p:blipFill>
        <p:spPr>
          <a:xfrm>
            <a:off x="928033" y="5875794"/>
            <a:ext cx="359212" cy="448985"/>
          </a:xfrm>
          <a:prstGeom prst="rect">
            <a:avLst/>
          </a:prstGeom>
        </p:spPr>
      </p:pic>
      <p:sp>
        <p:nvSpPr>
          <p:cNvPr id="14" name="Text 8"/>
          <p:cNvSpPr/>
          <p:nvPr/>
        </p:nvSpPr>
        <p:spPr>
          <a:xfrm>
            <a:off x="1616512" y="5913120"/>
            <a:ext cx="2993827" cy="374213"/>
          </a:xfrm>
          <a:prstGeom prst="rect">
            <a:avLst/>
          </a:prstGeom>
          <a:noFill/>
          <a:ln/>
        </p:spPr>
        <p:txBody>
          <a:bodyPr wrap="none" lIns="0" tIns="0" rIns="0" bIns="0" rtlCol="0" anchor="t"/>
          <a:lstStyle/>
          <a:p>
            <a:pPr marL="0" indent="0" algn="l">
              <a:lnSpc>
                <a:spcPts val="2900"/>
              </a:lnSpc>
              <a:buNone/>
            </a:pPr>
            <a:r>
              <a:rPr lang="en-US" sz="2350" dirty="0">
                <a:solidFill>
                  <a:srgbClr val="E2E6E9"/>
                </a:solidFill>
                <a:latin typeface="Merriweather" pitchFamily="34" charset="0"/>
                <a:ea typeface="Merriweather" pitchFamily="34" charset="-122"/>
                <a:cs typeface="Merriweather" pitchFamily="34" charset="-120"/>
              </a:rPr>
              <a:t>LangGraph</a:t>
            </a:r>
            <a:endParaRPr lang="en-US" sz="2350" dirty="0"/>
          </a:p>
        </p:txBody>
      </p:sp>
      <p:sp>
        <p:nvSpPr>
          <p:cNvPr id="15" name="Text 9"/>
          <p:cNvSpPr/>
          <p:nvPr/>
        </p:nvSpPr>
        <p:spPr>
          <a:xfrm>
            <a:off x="1616512" y="6430923"/>
            <a:ext cx="6689288" cy="766524"/>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LangGraph bridges AI agents to real-world workflows. Hands-On with Text Analyzer Agent.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271736" y="933569"/>
            <a:ext cx="7202686" cy="631031"/>
          </a:xfrm>
          <a:prstGeom prst="rect">
            <a:avLst/>
          </a:prstGeom>
          <a:noFill/>
          <a:ln/>
        </p:spPr>
        <p:txBody>
          <a:bodyPr wrap="none" lIns="0" tIns="0" rIns="0" bIns="0" rtlCol="0" anchor="t"/>
          <a:lstStyle/>
          <a:p>
            <a:pPr marL="0" indent="0" algn="l">
              <a:lnSpc>
                <a:spcPts val="4950"/>
              </a:lnSpc>
              <a:buNone/>
            </a:pPr>
            <a:r>
              <a:rPr lang="en-US" sz="3950" dirty="0">
                <a:solidFill>
                  <a:srgbClr val="F5F0F0"/>
                </a:solidFill>
                <a:latin typeface="Merriweather" pitchFamily="34" charset="0"/>
                <a:ea typeface="Merriweather" pitchFamily="34" charset="-122"/>
                <a:cs typeface="Merriweather" pitchFamily="34" charset="-120"/>
              </a:rPr>
              <a:t>The Evolution of AI Interfaces</a:t>
            </a:r>
            <a:endParaRPr lang="en-US" sz="3950" dirty="0"/>
          </a:p>
        </p:txBody>
      </p:sp>
      <p:pic>
        <p:nvPicPr>
          <p:cNvPr id="4" name="Image 1" descr="preencoded.png"/>
          <p:cNvPicPr>
            <a:picLocks noChangeAspect="1"/>
          </p:cNvPicPr>
          <p:nvPr/>
        </p:nvPicPr>
        <p:blipFill>
          <a:blip r:embed="rId3"/>
          <a:stretch>
            <a:fillRect/>
          </a:stretch>
        </p:blipFill>
        <p:spPr>
          <a:xfrm>
            <a:off x="6271736" y="1867495"/>
            <a:ext cx="1009650" cy="1809512"/>
          </a:xfrm>
          <a:prstGeom prst="rect">
            <a:avLst/>
          </a:prstGeom>
        </p:spPr>
      </p:pic>
      <p:sp>
        <p:nvSpPr>
          <p:cNvPr id="5" name="Text 1"/>
          <p:cNvSpPr/>
          <p:nvPr/>
        </p:nvSpPr>
        <p:spPr>
          <a:xfrm>
            <a:off x="7483316" y="2069425"/>
            <a:ext cx="3960495" cy="315516"/>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Prompt Engineering Limitations</a:t>
            </a:r>
            <a:endParaRPr lang="en-US" sz="1950" dirty="0"/>
          </a:p>
        </p:txBody>
      </p:sp>
      <p:sp>
        <p:nvSpPr>
          <p:cNvPr id="6" name="Text 2"/>
          <p:cNvSpPr/>
          <p:nvPr/>
        </p:nvSpPr>
        <p:spPr>
          <a:xfrm>
            <a:off x="7483316" y="2506028"/>
            <a:ext cx="6361748" cy="969050"/>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Traditional prompt engineering struggles with long, iterative workflows. It cannot manage complex, multi-step processes efficiently.</a:t>
            </a:r>
            <a:endParaRPr lang="en-US" sz="1550" dirty="0"/>
          </a:p>
        </p:txBody>
      </p:sp>
      <p:pic>
        <p:nvPicPr>
          <p:cNvPr id="7" name="Image 2" descr="preencoded.png"/>
          <p:cNvPicPr>
            <a:picLocks noChangeAspect="1"/>
          </p:cNvPicPr>
          <p:nvPr/>
        </p:nvPicPr>
        <p:blipFill>
          <a:blip r:embed="rId4"/>
          <a:stretch>
            <a:fillRect/>
          </a:stretch>
        </p:blipFill>
        <p:spPr>
          <a:xfrm>
            <a:off x="6271736" y="3677007"/>
            <a:ext cx="1009650" cy="1809512"/>
          </a:xfrm>
          <a:prstGeom prst="rect">
            <a:avLst/>
          </a:prstGeom>
        </p:spPr>
      </p:pic>
      <p:sp>
        <p:nvSpPr>
          <p:cNvPr id="8" name="Text 3"/>
          <p:cNvSpPr/>
          <p:nvPr/>
        </p:nvSpPr>
        <p:spPr>
          <a:xfrm>
            <a:off x="7483316" y="3878937"/>
            <a:ext cx="3181112" cy="315516"/>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Rise of Agent Frameworks</a:t>
            </a:r>
            <a:endParaRPr lang="en-US" sz="1950" dirty="0"/>
          </a:p>
        </p:txBody>
      </p:sp>
      <p:sp>
        <p:nvSpPr>
          <p:cNvPr id="9" name="Text 4"/>
          <p:cNvSpPr/>
          <p:nvPr/>
        </p:nvSpPr>
        <p:spPr>
          <a:xfrm>
            <a:off x="7483316" y="4315539"/>
            <a:ext cx="6361748" cy="969050"/>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This led to new agent frameworks like AutoGPT. These frameworks manage state and orchestrate tasks. They enable more dynamic interactions.</a:t>
            </a:r>
            <a:endParaRPr lang="en-US" sz="1550" dirty="0"/>
          </a:p>
        </p:txBody>
      </p:sp>
      <p:pic>
        <p:nvPicPr>
          <p:cNvPr id="10" name="Image 3" descr="preencoded.png"/>
          <p:cNvPicPr>
            <a:picLocks noChangeAspect="1"/>
          </p:cNvPicPr>
          <p:nvPr/>
        </p:nvPicPr>
        <p:blipFill>
          <a:blip r:embed="rId5"/>
          <a:stretch>
            <a:fillRect/>
          </a:stretch>
        </p:blipFill>
        <p:spPr>
          <a:xfrm>
            <a:off x="6271736" y="5486519"/>
            <a:ext cx="1009650" cy="1809512"/>
          </a:xfrm>
          <a:prstGeom prst="rect">
            <a:avLst/>
          </a:prstGeom>
        </p:spPr>
      </p:pic>
      <p:sp>
        <p:nvSpPr>
          <p:cNvPr id="11" name="Text 5"/>
          <p:cNvSpPr/>
          <p:nvPr/>
        </p:nvSpPr>
        <p:spPr>
          <a:xfrm>
            <a:off x="7483316" y="5688449"/>
            <a:ext cx="2524363" cy="315516"/>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AI Interfaces</a:t>
            </a:r>
            <a:endParaRPr lang="en-US" sz="1950" dirty="0"/>
          </a:p>
        </p:txBody>
      </p:sp>
      <p:sp>
        <p:nvSpPr>
          <p:cNvPr id="12" name="Text 6"/>
          <p:cNvSpPr/>
          <p:nvPr/>
        </p:nvSpPr>
        <p:spPr>
          <a:xfrm>
            <a:off x="7483316" y="6125051"/>
            <a:ext cx="6361748" cy="969050"/>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AI is moving to natural language interactions. Agents interact with applications and data. They use AI interfaces for seamless communication.</a:t>
            </a:r>
            <a:endParaRPr lang="en-US" sz="1550" dirty="0"/>
          </a:p>
        </p:txBody>
      </p:sp>
      <p:pic>
        <p:nvPicPr>
          <p:cNvPr id="3074" name="Picture 2" descr="The Evolution of AI Agents &amp; Agentic Systems | by Cobus Greyling | Medium">
            <a:extLst>
              <a:ext uri="{FF2B5EF4-FFF2-40B4-BE49-F238E27FC236}">
                <a16:creationId xmlns:a16="http://schemas.microsoft.com/office/drawing/2014/main" id="{D16D4CD8-5B07-419E-BCD3-F89C53C1D0D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376"/>
          <a:stretch/>
        </p:blipFill>
        <p:spPr bwMode="auto">
          <a:xfrm>
            <a:off x="0" y="0"/>
            <a:ext cx="462915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34452" y="392727"/>
            <a:ext cx="7416403" cy="1233964"/>
          </a:xfrm>
          <a:prstGeom prst="rect">
            <a:avLst/>
          </a:prstGeom>
          <a:noFill/>
          <a:ln/>
        </p:spPr>
        <p:txBody>
          <a:bodyPr wrap="squar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What Are AI Agents and Why Do They Matter?</a:t>
            </a:r>
            <a:endParaRPr lang="en-US" sz="3850" dirty="0"/>
          </a:p>
        </p:txBody>
      </p:sp>
      <p:sp>
        <p:nvSpPr>
          <p:cNvPr id="4" name="Text 1"/>
          <p:cNvSpPr/>
          <p:nvPr/>
        </p:nvSpPr>
        <p:spPr>
          <a:xfrm>
            <a:off x="6141854" y="1961660"/>
            <a:ext cx="7416403" cy="1263968"/>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AI agents are intelligent systems that can take action or make decisions to achieve specific goals—often working with or on behalf of a user. You’ve likely already interacted with examples like ChatGPT, AutoGPT, or virtual assistants in customer service.</a:t>
            </a:r>
            <a:endParaRPr lang="en-US" sz="1550" dirty="0"/>
          </a:p>
        </p:txBody>
      </p:sp>
      <p:sp>
        <p:nvSpPr>
          <p:cNvPr id="5" name="Text 2"/>
          <p:cNvSpPr/>
          <p:nvPr/>
        </p:nvSpPr>
        <p:spPr>
          <a:xfrm>
            <a:off x="6350198" y="3665270"/>
            <a:ext cx="7416403" cy="947976"/>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So, why are AI agents useful? They help automate complex tasks, reduce repetitive manual work, and can reason, plan, and adapt using large language models (LLMs).</a:t>
            </a:r>
            <a:endParaRPr lang="en-US" sz="1550" dirty="0"/>
          </a:p>
        </p:txBody>
      </p:sp>
      <p:sp>
        <p:nvSpPr>
          <p:cNvPr id="6" name="Text 3"/>
          <p:cNvSpPr/>
          <p:nvPr/>
        </p:nvSpPr>
        <p:spPr>
          <a:xfrm>
            <a:off x="6350198" y="5010745"/>
            <a:ext cx="7416403" cy="315992"/>
          </a:xfrm>
          <a:prstGeom prst="rect">
            <a:avLst/>
          </a:prstGeom>
          <a:noFill/>
          <a:ln/>
        </p:spPr>
        <p:txBody>
          <a:bodyPr wrap="non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At the core, every AI agent has key components:</a:t>
            </a:r>
            <a:endParaRPr lang="en-US" sz="1550" dirty="0"/>
          </a:p>
        </p:txBody>
      </p:sp>
      <p:sp>
        <p:nvSpPr>
          <p:cNvPr id="7" name="Text 4"/>
          <p:cNvSpPr/>
          <p:nvPr/>
        </p:nvSpPr>
        <p:spPr>
          <a:xfrm>
            <a:off x="6350198" y="5548789"/>
            <a:ext cx="7416403" cy="315992"/>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2E6E9"/>
                </a:solidFill>
                <a:latin typeface="Merriweather" pitchFamily="34" charset="0"/>
                <a:ea typeface="Merriweather" pitchFamily="34" charset="-122"/>
                <a:cs typeface="Merriweather" pitchFamily="34" charset="-120"/>
              </a:rPr>
              <a:t>A </a:t>
            </a:r>
            <a:r>
              <a:rPr lang="en-US" sz="1550" b="1" dirty="0">
                <a:solidFill>
                  <a:srgbClr val="E2E6E9"/>
                </a:solidFill>
                <a:latin typeface="Merriweather" pitchFamily="34" charset="0"/>
                <a:ea typeface="Merriweather" pitchFamily="34" charset="-122"/>
                <a:cs typeface="Merriweather" pitchFamily="34" charset="-120"/>
              </a:rPr>
              <a:t>profile or persona</a:t>
            </a:r>
            <a:r>
              <a:rPr lang="en-US" sz="1550" dirty="0">
                <a:solidFill>
                  <a:srgbClr val="E2E6E9"/>
                </a:solidFill>
                <a:latin typeface="Merriweather" pitchFamily="34" charset="0"/>
                <a:ea typeface="Merriweather" pitchFamily="34" charset="-122"/>
                <a:cs typeface="Merriweather" pitchFamily="34" charset="-120"/>
              </a:rPr>
              <a:t> that shapes its role and behavior,</a:t>
            </a:r>
            <a:endParaRPr lang="en-US" sz="1550" dirty="0"/>
          </a:p>
        </p:txBody>
      </p:sp>
      <p:sp>
        <p:nvSpPr>
          <p:cNvPr id="8" name="Text 5"/>
          <p:cNvSpPr/>
          <p:nvPr/>
        </p:nvSpPr>
        <p:spPr>
          <a:xfrm>
            <a:off x="6350198" y="5933837"/>
            <a:ext cx="7416403" cy="315992"/>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E2E6E9"/>
                </a:solidFill>
                <a:latin typeface="Merriweather" pitchFamily="34" charset="0"/>
                <a:ea typeface="Merriweather" pitchFamily="34" charset="-122"/>
                <a:cs typeface="Merriweather" pitchFamily="34" charset="-120"/>
              </a:rPr>
              <a:t>Actions</a:t>
            </a:r>
            <a:r>
              <a:rPr lang="en-US" sz="1550" dirty="0">
                <a:solidFill>
                  <a:srgbClr val="E2E6E9"/>
                </a:solidFill>
                <a:latin typeface="Merriweather" pitchFamily="34" charset="0"/>
                <a:ea typeface="Merriweather" pitchFamily="34" charset="-122"/>
                <a:cs typeface="Merriweather" pitchFamily="34" charset="-120"/>
              </a:rPr>
              <a:t> it can take,</a:t>
            </a:r>
            <a:endParaRPr lang="en-US" sz="1550" dirty="0"/>
          </a:p>
        </p:txBody>
      </p:sp>
      <p:sp>
        <p:nvSpPr>
          <p:cNvPr id="9" name="Text 6"/>
          <p:cNvSpPr/>
          <p:nvPr/>
        </p:nvSpPr>
        <p:spPr>
          <a:xfrm>
            <a:off x="6350198" y="6318885"/>
            <a:ext cx="7416403" cy="315992"/>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E2E6E9"/>
                </a:solidFill>
                <a:latin typeface="Merriweather" pitchFamily="34" charset="0"/>
                <a:ea typeface="Merriweather" pitchFamily="34" charset="-122"/>
                <a:cs typeface="Merriweather" pitchFamily="34" charset="-120"/>
              </a:rPr>
              <a:t>Memory and knowledge</a:t>
            </a:r>
            <a:r>
              <a:rPr lang="en-US" sz="1550" dirty="0">
                <a:solidFill>
                  <a:srgbClr val="E2E6E9"/>
                </a:solidFill>
                <a:latin typeface="Merriweather" pitchFamily="34" charset="0"/>
                <a:ea typeface="Merriweather" pitchFamily="34" charset="-122"/>
                <a:cs typeface="Merriweather" pitchFamily="34" charset="-120"/>
              </a:rPr>
              <a:t> to retain context,</a:t>
            </a:r>
            <a:endParaRPr lang="en-US" sz="1550" dirty="0"/>
          </a:p>
        </p:txBody>
      </p:sp>
      <p:sp>
        <p:nvSpPr>
          <p:cNvPr id="10" name="Text 7"/>
          <p:cNvSpPr/>
          <p:nvPr/>
        </p:nvSpPr>
        <p:spPr>
          <a:xfrm>
            <a:off x="6350198" y="6703933"/>
            <a:ext cx="7416403" cy="315992"/>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E2E6E9"/>
                </a:solidFill>
                <a:latin typeface="Merriweather" pitchFamily="34" charset="0"/>
                <a:ea typeface="Merriweather" pitchFamily="34" charset="-122"/>
                <a:cs typeface="Merriweather" pitchFamily="34" charset="-120"/>
              </a:rPr>
              <a:t>Reasoning and evaluation</a:t>
            </a:r>
            <a:r>
              <a:rPr lang="en-US" sz="1550" dirty="0">
                <a:solidFill>
                  <a:srgbClr val="E2E6E9"/>
                </a:solidFill>
                <a:latin typeface="Merriweather" pitchFamily="34" charset="0"/>
                <a:ea typeface="Merriweather" pitchFamily="34" charset="-122"/>
                <a:cs typeface="Merriweather" pitchFamily="34" charset="-120"/>
              </a:rPr>
              <a:t> to think through tasks, and</a:t>
            </a:r>
            <a:endParaRPr lang="en-US" sz="1550" dirty="0"/>
          </a:p>
        </p:txBody>
      </p:sp>
      <p:sp>
        <p:nvSpPr>
          <p:cNvPr id="11" name="Text 8"/>
          <p:cNvSpPr/>
          <p:nvPr/>
        </p:nvSpPr>
        <p:spPr>
          <a:xfrm>
            <a:off x="6350198" y="7088981"/>
            <a:ext cx="7416403" cy="315992"/>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E2E6E9"/>
                </a:solidFill>
                <a:latin typeface="Merriweather" pitchFamily="34" charset="0"/>
                <a:ea typeface="Merriweather" pitchFamily="34" charset="-122"/>
                <a:cs typeface="Merriweather" pitchFamily="34" charset="-120"/>
              </a:rPr>
              <a:t>Planning and feedback</a:t>
            </a:r>
            <a:r>
              <a:rPr lang="en-US" sz="1550" dirty="0">
                <a:solidFill>
                  <a:srgbClr val="E2E6E9"/>
                </a:solidFill>
                <a:latin typeface="Merriweather" pitchFamily="34" charset="0"/>
                <a:ea typeface="Merriweather" pitchFamily="34" charset="-122"/>
                <a:cs typeface="Merriweather" pitchFamily="34" charset="-120"/>
              </a:rPr>
              <a:t> to refine and improve its performance.</a:t>
            </a:r>
            <a:endParaRPr lang="en-US" sz="1550" dirty="0"/>
          </a:p>
        </p:txBody>
      </p:sp>
      <p:pic>
        <p:nvPicPr>
          <p:cNvPr id="2050" name="Picture 2" descr="AI Agents — Smarter Approach to Building Autonomy | by Bijit Ghosh | Medium">
            <a:extLst>
              <a:ext uri="{FF2B5EF4-FFF2-40B4-BE49-F238E27FC236}">
                <a16:creationId xmlns:a16="http://schemas.microsoft.com/office/drawing/2014/main" id="{7F3B8610-AD8A-498B-B423-DB9735B786E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27364" r="27496"/>
          <a:stretch/>
        </p:blipFill>
        <p:spPr bwMode="auto">
          <a:xfrm>
            <a:off x="0" y="0"/>
            <a:ext cx="5798916"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844846-9FFB-4122-820D-3763FB80C19A}"/>
              </a:ext>
            </a:extLst>
          </p:cNvPr>
          <p:cNvPicPr>
            <a:picLocks noChangeAspect="1"/>
          </p:cNvPicPr>
          <p:nvPr/>
        </p:nvPicPr>
        <p:blipFill>
          <a:blip r:embed="rId3"/>
          <a:stretch>
            <a:fillRect/>
          </a:stretch>
        </p:blipFill>
        <p:spPr>
          <a:xfrm>
            <a:off x="3356658" y="201093"/>
            <a:ext cx="7095281" cy="7029903"/>
          </a:xfrm>
          <a:prstGeom prst="rect">
            <a:avLst/>
          </a:prstGeom>
        </p:spPr>
      </p:pic>
      <p:sp>
        <p:nvSpPr>
          <p:cNvPr id="10" name="TextBox 9">
            <a:extLst>
              <a:ext uri="{FF2B5EF4-FFF2-40B4-BE49-F238E27FC236}">
                <a16:creationId xmlns:a16="http://schemas.microsoft.com/office/drawing/2014/main" id="{29187A7D-03AC-4C4A-B1B7-1D6D46F5A415}"/>
              </a:ext>
            </a:extLst>
          </p:cNvPr>
          <p:cNvSpPr txBox="1"/>
          <p:nvPr/>
        </p:nvSpPr>
        <p:spPr>
          <a:xfrm>
            <a:off x="3356658" y="7263248"/>
            <a:ext cx="7095281" cy="707886"/>
          </a:xfrm>
          <a:prstGeom prst="rect">
            <a:avLst/>
          </a:prstGeom>
          <a:noFill/>
        </p:spPr>
        <p:txBody>
          <a:bodyPr wrap="square">
            <a:spAutoFit/>
          </a:bodyPr>
          <a:lstStyle/>
          <a:p>
            <a:pPr algn="ctr"/>
            <a:r>
              <a:rPr lang="en-US" sz="2000" b="1" i="0" u="none" strike="noStrike" baseline="0" dirty="0">
                <a:solidFill>
                  <a:schemeClr val="bg1"/>
                </a:solidFill>
                <a:latin typeface="DejaVuSans-Bold"/>
              </a:rPr>
              <a:t>The main components of a single-agent system (image</a:t>
            </a:r>
          </a:p>
          <a:p>
            <a:pPr algn="ctr"/>
            <a:r>
              <a:rPr lang="en-IN" sz="2000" b="1" i="0" u="none" strike="noStrike" baseline="0" dirty="0">
                <a:solidFill>
                  <a:schemeClr val="bg1"/>
                </a:solidFill>
                <a:latin typeface="DejaVuSans-Bold"/>
              </a:rPr>
              <a:t>generated through DALL-E 3)</a:t>
            </a:r>
            <a:endParaRPr lang="en-IN" sz="20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2401253"/>
            <a:ext cx="11258074"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Multi-Agent Systems: Collaborative AI</a:t>
            </a:r>
            <a:endParaRPr lang="en-US" sz="4850" dirty="0"/>
          </a:p>
        </p:txBody>
      </p:sp>
      <p:sp>
        <p:nvSpPr>
          <p:cNvPr id="3" name="Text 1"/>
          <p:cNvSpPr/>
          <p:nvPr/>
        </p:nvSpPr>
        <p:spPr>
          <a:xfrm>
            <a:off x="863798" y="3789521"/>
            <a:ext cx="470844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What Are Multi-Agent Systems?</a:t>
            </a:r>
            <a:endParaRPr lang="en-US" sz="2400" dirty="0"/>
          </a:p>
        </p:txBody>
      </p:sp>
      <p:sp>
        <p:nvSpPr>
          <p:cNvPr id="4" name="Text 2"/>
          <p:cNvSpPr/>
          <p:nvPr/>
        </p:nvSpPr>
        <p:spPr>
          <a:xfrm>
            <a:off x="863798" y="4421862"/>
            <a:ext cx="615029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Multiple AI agents work together. Each agent handles a specific task. A central controller coordinates their actions.</a:t>
            </a:r>
            <a:endParaRPr lang="en-US" sz="1900" dirty="0"/>
          </a:p>
        </p:txBody>
      </p:sp>
      <p:sp>
        <p:nvSpPr>
          <p:cNvPr id="5" name="Text 3"/>
          <p:cNvSpPr/>
          <p:nvPr/>
        </p:nvSpPr>
        <p:spPr>
          <a:xfrm>
            <a:off x="7623929" y="3789521"/>
            <a:ext cx="3370064"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Example Collaboration</a:t>
            </a:r>
            <a:endParaRPr lang="en-US" sz="2400" dirty="0"/>
          </a:p>
        </p:txBody>
      </p:sp>
      <p:sp>
        <p:nvSpPr>
          <p:cNvPr id="6" name="Text 4"/>
          <p:cNvSpPr/>
          <p:nvPr/>
        </p:nvSpPr>
        <p:spPr>
          <a:xfrm>
            <a:off x="7623929" y="4421862"/>
            <a:ext cx="615029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 coder agent writes the code. A tester agent creates unit tests. A controller coordinates their communication for effective workflow.</a:t>
            </a:r>
            <a:endParaRPr lang="en-US" sz="1900" dirty="0"/>
          </a:p>
        </p:txBody>
      </p:sp>
    </p:spTree>
    <p:extLst>
      <p:ext uri="{BB962C8B-B14F-4D97-AF65-F5344CB8AC3E}">
        <p14:creationId xmlns:p14="http://schemas.microsoft.com/office/powerpoint/2010/main" val="3248612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30148" y="-115036"/>
            <a:ext cx="11258074" cy="771287"/>
          </a:xfrm>
          <a:prstGeom prst="rect">
            <a:avLst/>
          </a:prstGeom>
          <a:noFill/>
          <a:ln/>
        </p:spPr>
        <p:txBody>
          <a:bodyPr wrap="none" lIns="0" tIns="0" rIns="0" bIns="0" rtlCol="0" anchor="t"/>
          <a:lstStyle/>
          <a:p>
            <a:pPr>
              <a:lnSpc>
                <a:spcPts val="6050"/>
              </a:lnSpc>
            </a:pPr>
            <a:r>
              <a:rPr lang="en-US" sz="2800" dirty="0">
                <a:solidFill>
                  <a:srgbClr val="F5F0F0"/>
                </a:solidFill>
                <a:latin typeface="Merriweather" pitchFamily="34" charset="0"/>
                <a:ea typeface="Merriweather" pitchFamily="34" charset="-122"/>
                <a:cs typeface="Merriweather" pitchFamily="34" charset="-120"/>
              </a:rPr>
              <a:t>Multi-Agent Systems: </a:t>
            </a:r>
            <a:r>
              <a:rPr lang="en-IN" sz="2800" b="1" i="0" dirty="0">
                <a:solidFill>
                  <a:schemeClr val="bg1"/>
                </a:solidFill>
                <a:effectLst/>
                <a:latin typeface="system-ui"/>
              </a:rPr>
              <a:t>A Self-Healing Codebase </a:t>
            </a:r>
          </a:p>
          <a:p>
            <a:pPr marL="0" indent="0" algn="l">
              <a:lnSpc>
                <a:spcPts val="6050"/>
              </a:lnSpc>
              <a:buNone/>
            </a:pPr>
            <a:endParaRPr lang="en-US" sz="2800" dirty="0"/>
          </a:p>
        </p:txBody>
      </p:sp>
      <p:sp>
        <p:nvSpPr>
          <p:cNvPr id="4" name="Text 2"/>
          <p:cNvSpPr/>
          <p:nvPr/>
        </p:nvSpPr>
        <p:spPr>
          <a:xfrm>
            <a:off x="863798" y="4421862"/>
            <a:ext cx="6150293" cy="1184434"/>
          </a:xfrm>
          <a:prstGeom prst="rect">
            <a:avLst/>
          </a:prstGeom>
          <a:noFill/>
          <a:ln/>
        </p:spPr>
        <p:txBody>
          <a:bodyPr wrap="square" lIns="0" tIns="0" rIns="0" bIns="0" rtlCol="0" anchor="t"/>
          <a:lstStyle/>
          <a:p>
            <a:pPr marL="0" indent="0" algn="l">
              <a:lnSpc>
                <a:spcPts val="3100"/>
              </a:lnSpc>
              <a:buNone/>
            </a:pPr>
            <a:endParaRPr lang="en-US" sz="1900" dirty="0"/>
          </a:p>
        </p:txBody>
      </p:sp>
      <p:pic>
        <p:nvPicPr>
          <p:cNvPr id="8" name="Picture 7">
            <a:extLst>
              <a:ext uri="{FF2B5EF4-FFF2-40B4-BE49-F238E27FC236}">
                <a16:creationId xmlns:a16="http://schemas.microsoft.com/office/drawing/2014/main" id="{E72A9769-74B1-4836-9D99-A4F1DEB00229}"/>
              </a:ext>
            </a:extLst>
          </p:cNvPr>
          <p:cNvPicPr>
            <a:picLocks noChangeAspect="1"/>
          </p:cNvPicPr>
          <p:nvPr/>
        </p:nvPicPr>
        <p:blipFill>
          <a:blip r:embed="rId3"/>
          <a:stretch>
            <a:fillRect/>
          </a:stretch>
        </p:blipFill>
        <p:spPr>
          <a:xfrm>
            <a:off x="2812649" y="656251"/>
            <a:ext cx="8831484" cy="7531222"/>
          </a:xfrm>
          <a:prstGeom prst="rect">
            <a:avLst/>
          </a:prstGeom>
        </p:spPr>
      </p:pic>
    </p:spTree>
    <p:extLst>
      <p:ext uri="{BB962C8B-B14F-4D97-AF65-F5344CB8AC3E}">
        <p14:creationId xmlns:p14="http://schemas.microsoft.com/office/powerpoint/2010/main" val="4240271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798790"/>
            <a:ext cx="129028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Introducing LangGraph: Workflow Orchestration</a:t>
            </a:r>
            <a:endParaRPr lang="en-US" sz="4850" dirty="0"/>
          </a:p>
        </p:txBody>
      </p:sp>
      <p:sp>
        <p:nvSpPr>
          <p:cNvPr id="3" name="Text 1"/>
          <p:cNvSpPr/>
          <p:nvPr/>
        </p:nvSpPr>
        <p:spPr>
          <a:xfrm>
            <a:off x="1971794" y="2834997"/>
            <a:ext cx="3085386" cy="385524"/>
          </a:xfrm>
          <a:prstGeom prst="rect">
            <a:avLst/>
          </a:prstGeom>
          <a:noFill/>
          <a:ln/>
        </p:spPr>
        <p:txBody>
          <a:bodyPr wrap="none" lIns="0" tIns="0" rIns="0" bIns="0" rtlCol="0" anchor="t"/>
          <a:lstStyle/>
          <a:p>
            <a:pPr marL="0" indent="0" algn="r">
              <a:lnSpc>
                <a:spcPts val="3000"/>
              </a:lnSpc>
              <a:buNone/>
            </a:pPr>
            <a:r>
              <a:rPr lang="en-US" sz="2400" dirty="0">
                <a:solidFill>
                  <a:srgbClr val="E2E6E9"/>
                </a:solidFill>
                <a:latin typeface="Merriweather" pitchFamily="34" charset="0"/>
                <a:ea typeface="Merriweather" pitchFamily="34" charset="-122"/>
                <a:cs typeface="Merriweather" pitchFamily="34" charset="-120"/>
              </a:rPr>
              <a:t>What is LangGraph?</a:t>
            </a:r>
            <a:endParaRPr lang="en-US" sz="2400" dirty="0"/>
          </a:p>
        </p:txBody>
      </p:sp>
      <p:sp>
        <p:nvSpPr>
          <p:cNvPr id="4" name="Text 2"/>
          <p:cNvSpPr/>
          <p:nvPr/>
        </p:nvSpPr>
        <p:spPr>
          <a:xfrm>
            <a:off x="863798" y="3368516"/>
            <a:ext cx="4193381" cy="1579245"/>
          </a:xfrm>
          <a:prstGeom prst="rect">
            <a:avLst/>
          </a:prstGeom>
          <a:noFill/>
          <a:ln/>
        </p:spPr>
        <p:txBody>
          <a:bodyPr wrap="square" lIns="0" tIns="0" rIns="0" bIns="0" rtlCol="0" anchor="t"/>
          <a:lstStyle/>
          <a:p>
            <a:pPr marL="0" indent="0" algn="r">
              <a:lnSpc>
                <a:spcPts val="3100"/>
              </a:lnSpc>
              <a:buNone/>
            </a:pPr>
            <a:r>
              <a:rPr lang="en-US" sz="1900" dirty="0">
                <a:solidFill>
                  <a:srgbClr val="E2E6E9"/>
                </a:solidFill>
                <a:latin typeface="Merriweather" pitchFamily="34" charset="0"/>
                <a:ea typeface="Merriweather" pitchFamily="34" charset="-122"/>
                <a:cs typeface="Merriweather" pitchFamily="34" charset="-120"/>
              </a:rPr>
              <a:t>LangGraph builds LLM-based workflows. It uses a state machine graph model. It supports multi-agent orchestration.</a:t>
            </a:r>
            <a:endParaRPr lang="en-US" sz="1900" dirty="0"/>
          </a:p>
        </p:txBody>
      </p:sp>
      <p:pic>
        <p:nvPicPr>
          <p:cNvPr id="5" name="Image 0" descr="preencoded.png"/>
          <p:cNvPicPr>
            <a:picLocks noChangeAspect="1"/>
          </p:cNvPicPr>
          <p:nvPr/>
        </p:nvPicPr>
        <p:blipFill>
          <a:blip r:embed="rId3"/>
          <a:stretch>
            <a:fillRect/>
          </a:stretch>
        </p:blipFill>
        <p:spPr>
          <a:xfrm>
            <a:off x="5057180" y="2874883"/>
            <a:ext cx="4515922" cy="4515922"/>
          </a:xfrm>
          <a:prstGeom prst="rect">
            <a:avLst/>
          </a:prstGeom>
        </p:spPr>
      </p:pic>
      <p:pic>
        <p:nvPicPr>
          <p:cNvPr id="6" name="Image 1" descr="preencoded.png"/>
          <p:cNvPicPr>
            <a:picLocks noChangeAspect="1"/>
          </p:cNvPicPr>
          <p:nvPr/>
        </p:nvPicPr>
        <p:blipFill>
          <a:blip r:embed="rId4"/>
          <a:stretch>
            <a:fillRect/>
          </a:stretch>
        </p:blipFill>
        <p:spPr>
          <a:xfrm>
            <a:off x="6319242" y="4093607"/>
            <a:ext cx="347067" cy="433864"/>
          </a:xfrm>
          <a:prstGeom prst="rect">
            <a:avLst/>
          </a:prstGeom>
        </p:spPr>
      </p:pic>
      <p:sp>
        <p:nvSpPr>
          <p:cNvPr id="7" name="Text 3"/>
          <p:cNvSpPr/>
          <p:nvPr/>
        </p:nvSpPr>
        <p:spPr>
          <a:xfrm>
            <a:off x="9573101" y="2834997"/>
            <a:ext cx="3162538"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Why Use LangGraph?</a:t>
            </a:r>
            <a:endParaRPr lang="en-US" sz="2400" dirty="0"/>
          </a:p>
        </p:txBody>
      </p:sp>
      <p:sp>
        <p:nvSpPr>
          <p:cNvPr id="8" name="Text 4"/>
          <p:cNvSpPr/>
          <p:nvPr/>
        </p:nvSpPr>
        <p:spPr>
          <a:xfrm>
            <a:off x="9573101" y="3368516"/>
            <a:ext cx="419350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It simplifies multi-step agent workflows. It offers explicit control over state. It integrates seamlessly with LLMs and tools.</a:t>
            </a:r>
            <a:endParaRPr lang="en-US" sz="1900" dirty="0"/>
          </a:p>
        </p:txBody>
      </p:sp>
      <p:pic>
        <p:nvPicPr>
          <p:cNvPr id="9" name="Image 2" descr="preencoded.png"/>
          <p:cNvPicPr>
            <a:picLocks noChangeAspect="1"/>
          </p:cNvPicPr>
          <p:nvPr/>
        </p:nvPicPr>
        <p:blipFill>
          <a:blip r:embed="rId5"/>
          <a:stretch>
            <a:fillRect/>
          </a:stretch>
        </p:blipFill>
        <p:spPr>
          <a:xfrm>
            <a:off x="5057180" y="2874883"/>
            <a:ext cx="4515922" cy="4515922"/>
          </a:xfrm>
          <a:prstGeom prst="rect">
            <a:avLst/>
          </a:prstGeom>
        </p:spPr>
      </p:pic>
      <p:pic>
        <p:nvPicPr>
          <p:cNvPr id="10" name="Image 3" descr="preencoded.png"/>
          <p:cNvPicPr>
            <a:picLocks noChangeAspect="1"/>
          </p:cNvPicPr>
          <p:nvPr/>
        </p:nvPicPr>
        <p:blipFill>
          <a:blip r:embed="rId6"/>
          <a:stretch>
            <a:fillRect/>
          </a:stretch>
        </p:blipFill>
        <p:spPr>
          <a:xfrm>
            <a:off x="7963733" y="4093607"/>
            <a:ext cx="347067" cy="433864"/>
          </a:xfrm>
          <a:prstGeom prst="rect">
            <a:avLst/>
          </a:prstGeom>
        </p:spPr>
      </p:pic>
      <p:sp>
        <p:nvSpPr>
          <p:cNvPr id="11" name="Text 5"/>
          <p:cNvSpPr/>
          <p:nvPr/>
        </p:nvSpPr>
        <p:spPr>
          <a:xfrm>
            <a:off x="9573101" y="5317927"/>
            <a:ext cx="3206115"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LangGraph in Python</a:t>
            </a:r>
            <a:endParaRPr lang="en-US" sz="2400" dirty="0"/>
          </a:p>
        </p:txBody>
      </p:sp>
      <p:sp>
        <p:nvSpPr>
          <p:cNvPr id="12" name="Text 6"/>
          <p:cNvSpPr/>
          <p:nvPr/>
        </p:nvSpPr>
        <p:spPr>
          <a:xfrm>
            <a:off x="9573101" y="5851446"/>
            <a:ext cx="419350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Define a state with a Pydantic model. Add nodes as functions. Define edges for flow control. Compile into a runnable graph.</a:t>
            </a:r>
            <a:endParaRPr lang="en-US" sz="1900" dirty="0"/>
          </a:p>
        </p:txBody>
      </p:sp>
      <p:pic>
        <p:nvPicPr>
          <p:cNvPr id="13" name="Image 4" descr="preencoded.png"/>
          <p:cNvPicPr>
            <a:picLocks noChangeAspect="1"/>
          </p:cNvPicPr>
          <p:nvPr/>
        </p:nvPicPr>
        <p:blipFill>
          <a:blip r:embed="rId7"/>
          <a:stretch>
            <a:fillRect/>
          </a:stretch>
        </p:blipFill>
        <p:spPr>
          <a:xfrm>
            <a:off x="5057180" y="2874883"/>
            <a:ext cx="4515922" cy="4515922"/>
          </a:xfrm>
          <a:prstGeom prst="rect">
            <a:avLst/>
          </a:prstGeom>
        </p:spPr>
      </p:pic>
      <p:pic>
        <p:nvPicPr>
          <p:cNvPr id="14" name="Image 5" descr="preencoded.png"/>
          <p:cNvPicPr>
            <a:picLocks noChangeAspect="1"/>
          </p:cNvPicPr>
          <p:nvPr/>
        </p:nvPicPr>
        <p:blipFill>
          <a:blip r:embed="rId8"/>
          <a:stretch>
            <a:fillRect/>
          </a:stretch>
        </p:blipFill>
        <p:spPr>
          <a:xfrm>
            <a:off x="7963733" y="5738098"/>
            <a:ext cx="347067" cy="433864"/>
          </a:xfrm>
          <a:prstGeom prst="rect">
            <a:avLst/>
          </a:prstGeom>
        </p:spPr>
      </p:pic>
      <p:sp>
        <p:nvSpPr>
          <p:cNvPr id="15" name="Text 7"/>
          <p:cNvSpPr/>
          <p:nvPr/>
        </p:nvSpPr>
        <p:spPr>
          <a:xfrm>
            <a:off x="1971794" y="5317927"/>
            <a:ext cx="3085386" cy="385524"/>
          </a:xfrm>
          <a:prstGeom prst="rect">
            <a:avLst/>
          </a:prstGeom>
          <a:noFill/>
          <a:ln/>
        </p:spPr>
        <p:txBody>
          <a:bodyPr wrap="none" lIns="0" tIns="0" rIns="0" bIns="0" rtlCol="0" anchor="t"/>
          <a:lstStyle/>
          <a:p>
            <a:pPr marL="0" indent="0" algn="r">
              <a:lnSpc>
                <a:spcPts val="3000"/>
              </a:lnSpc>
              <a:buNone/>
            </a:pPr>
            <a:r>
              <a:rPr lang="en-US" sz="2400" dirty="0">
                <a:solidFill>
                  <a:srgbClr val="E2E6E9"/>
                </a:solidFill>
                <a:latin typeface="Merriweather" pitchFamily="34" charset="0"/>
                <a:ea typeface="Merriweather" pitchFamily="34" charset="-122"/>
                <a:cs typeface="Merriweather" pitchFamily="34" charset="-120"/>
              </a:rPr>
              <a:t>Example Workflow</a:t>
            </a:r>
            <a:endParaRPr lang="en-US" sz="2400" dirty="0"/>
          </a:p>
        </p:txBody>
      </p:sp>
      <p:sp>
        <p:nvSpPr>
          <p:cNvPr id="16" name="Text 8"/>
          <p:cNvSpPr/>
          <p:nvPr/>
        </p:nvSpPr>
        <p:spPr>
          <a:xfrm>
            <a:off x="863798" y="5851446"/>
            <a:ext cx="4193381" cy="1579245"/>
          </a:xfrm>
          <a:prstGeom prst="rect">
            <a:avLst/>
          </a:prstGeom>
          <a:noFill/>
          <a:ln/>
        </p:spPr>
        <p:txBody>
          <a:bodyPr wrap="square" lIns="0" tIns="0" rIns="0" bIns="0" rtlCol="0" anchor="t"/>
          <a:lstStyle/>
          <a:p>
            <a:pPr marL="0" indent="0" algn="r">
              <a:lnSpc>
                <a:spcPts val="3100"/>
              </a:lnSpc>
              <a:buNone/>
            </a:pPr>
            <a:r>
              <a:rPr lang="en-US" sz="1900" dirty="0">
                <a:solidFill>
                  <a:srgbClr val="E2E6E9"/>
                </a:solidFill>
                <a:latin typeface="Merriweather" pitchFamily="34" charset="0"/>
                <a:ea typeface="Merriweather" pitchFamily="34" charset="-122"/>
                <a:cs typeface="Merriweather" pitchFamily="34" charset="-120"/>
              </a:rPr>
              <a:t>Classify input text. Extract named entities. Summarize the text. Visualize with a Mermaid diagram or flowchart.</a:t>
            </a:r>
            <a:endParaRPr lang="en-US" sz="1900" dirty="0"/>
          </a:p>
        </p:txBody>
      </p:sp>
      <p:pic>
        <p:nvPicPr>
          <p:cNvPr id="17" name="Image 6" descr="preencoded.png"/>
          <p:cNvPicPr>
            <a:picLocks noChangeAspect="1"/>
          </p:cNvPicPr>
          <p:nvPr/>
        </p:nvPicPr>
        <p:blipFill>
          <a:blip r:embed="rId9"/>
          <a:stretch>
            <a:fillRect/>
          </a:stretch>
        </p:blipFill>
        <p:spPr>
          <a:xfrm>
            <a:off x="5057180" y="2874883"/>
            <a:ext cx="4515922" cy="4515922"/>
          </a:xfrm>
          <a:prstGeom prst="rect">
            <a:avLst/>
          </a:prstGeom>
        </p:spPr>
      </p:pic>
      <p:pic>
        <p:nvPicPr>
          <p:cNvPr id="18" name="Image 7" descr="preencoded.png"/>
          <p:cNvPicPr>
            <a:picLocks noChangeAspect="1"/>
          </p:cNvPicPr>
          <p:nvPr/>
        </p:nvPicPr>
        <p:blipFill>
          <a:blip r:embed="rId10"/>
          <a:stretch>
            <a:fillRect/>
          </a:stretch>
        </p:blipFill>
        <p:spPr>
          <a:xfrm>
            <a:off x="6319242" y="5738098"/>
            <a:ext cx="347067" cy="43386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913</Words>
  <Application>Microsoft Office PowerPoint</Application>
  <PresentationFormat>Custom</PresentationFormat>
  <Paragraphs>72</Paragraphs>
  <Slides>11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__gtPlanar_9a6492</vt:lpstr>
      <vt:lpstr>Calibri</vt:lpstr>
      <vt:lpstr>DejaVuSans-Bold</vt:lpstr>
      <vt:lpstr>Merriweather</vt:lpstr>
      <vt:lpstr>system-ui</vt:lpstr>
      <vt:lpstr>Arial</vt:lpstr>
      <vt:lpstr>Merriweather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Mirza Minhaz Baig</cp:lastModifiedBy>
  <cp:revision>10</cp:revision>
  <dcterms:created xsi:type="dcterms:W3CDTF">2025-06-16T07:41:29Z</dcterms:created>
  <dcterms:modified xsi:type="dcterms:W3CDTF">2025-06-16T08:47:22Z</dcterms:modified>
</cp:coreProperties>
</file>